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0B82-C5D7-4599-9A1D-886EC2E81CA4}" type="datetimeFigureOut">
              <a:rPr lang="sr-Latn-RS" smtClean="0"/>
              <a:t>9.5.2020.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BEA3-245A-4DD4-A22D-C9F66BB2E4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651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05F87-DB56-425F-B1EE-D7368DCA5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D239F6-E95A-4CBD-9D92-5EC17B07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2B3CF65-B60D-48CF-8EBB-66338E8F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64-1936-4712-A439-C04D7FE2853F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F4AA0D8-38E3-430A-ADC4-23D075F9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0950AEA-B889-4F7B-8F1E-5E36933B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4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D297A-D114-4A37-A50A-71CE8F2A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9D3F60DA-AAAA-4FE3-A9E7-D9BCEC2FD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1D54397-F3E5-46A0-A266-639D5419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6DD-303E-4DBA-A603-89EC4EDDD3D0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093D0A0-0B55-4C91-8919-1D3FF30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A585BC-5644-487C-AC37-D108CFCC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68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8B35A5F4-F9D5-4142-A2A6-B6F80C63F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DCBA11B6-B8BC-4245-9CB8-3AE495751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798FBB1-3988-4BB8-B768-D4FC934B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2DCD-0A64-4815-87F4-41640FAFFA7A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76AFFE9-3E97-4E97-A391-34EF2603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23DA3C7-FA16-4D0B-BDC3-43BA7798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081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A2BCB-8D7B-4AE4-B364-9BFDD3CB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E54BFDB-CB78-4DB5-A60C-D9AF2859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28434B0-DBB7-4C66-B10D-A4FA8E9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33AE-0C7A-42D8-9FC4-269CF1CA1450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C8D7A1B-D127-4A13-BAB4-ACF62284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203260A-29E7-4DFB-8CC8-39FA61D9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281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88A2C-35D4-42E2-91FB-3D40092A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4F74434-15E4-4356-94D7-98AA554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E901604-1F74-43AC-9AA4-8630427E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B00-08F0-4E93-A155-43D3136AA2F2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0354B8F-9A85-4D22-909C-F1CBAC0F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B76CB-30AA-4D74-B8D1-F489FE9E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65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BF9E0-E44C-48AE-8079-2948460A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EEA8897-116B-4979-B543-F7B8DB7B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EE56D2FE-2727-4557-A09C-71AFC458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6CA0BC4-BDC2-49F0-B7AB-4D2B8946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ADA7-38CD-4423-AC71-2DD94E084584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15FD888-1C6E-454E-A262-E0CF6B96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9C6D0B6-16B4-4A22-952E-F9C78E90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791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3A258-9D49-4279-BD64-1108A30F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4B17526-2A30-4ABF-850D-5B07275C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B6E3FCA-1C3D-4C44-86E4-E1739696C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8B2DF962-CA0E-4E8B-9887-C50A2CFBD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C8639889-4C4A-4BEE-934E-8096DB484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54390620-2FCC-4F63-BCA2-9EBE4CA4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62E2-84C7-469E-9EC5-494495EA0576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AEDA2EFE-A307-4A21-A88C-883B9192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67639F5F-60E0-4BA9-AA56-5BB879DC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26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6B2FA-98E5-4165-8790-8F721F91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B523AAC9-5988-42A6-8A98-4C203022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7DD1-B18C-4B59-AADC-A5EDC2B003E0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0A3EB777-D9C6-4BFF-BB22-55CA294A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DDA31E9-01EA-430A-9403-FB70692A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058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ED92BDA-1C8B-43C6-B41D-15248D3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9F89-5D12-4A10-81D6-424B876B1B9D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38A7C86-6B7D-47A3-9B65-9CFB9887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1CC52FEA-5D4A-4F25-B565-D4D331A1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59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E3F06-B2B4-44BD-9A80-1465AF9F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6C24663-0D71-473E-9D25-123A2B8C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EE2733A-BF54-4845-B3C8-12BAD5D8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D9E3F4C-17A5-4B00-B35A-E50DC8F7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E85B-4DAA-412C-9906-83D3CEABFDA2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6BD8587-23DF-480B-BB77-E84EF819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D0800C6-C11D-4F21-8492-E0E8282A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48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A64A02-90ED-4592-8627-E80A911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1BA00DB5-64F4-4908-A53A-A234F122E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45CCF71E-FEC5-4942-BFF8-5D316376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78D73AD4-8503-456E-8BE0-F06ED38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3827-6F79-4496-AF95-391A121C957B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F1E1F4E6-3238-4719-8F6A-179615E1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536E6CA-45E9-4582-B592-C465408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397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BC3E0382-E26F-430C-A449-80FE663B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F08AFA3-FB98-4B5A-835C-F2C8D959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96C719B-6DF0-40C4-A859-4BAB9C803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91F3-A81C-4350-B0D9-AD28F1A1B0A8}" type="datetime1">
              <a:rPr lang="sr-Latn-RS" smtClean="0"/>
              <a:t>9.5.2020.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FA40649-5EBC-4C01-BDE6-862EBF67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3E8BE26-AC52-4AB9-829A-C62F4A907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26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ujamilica.files.wordpre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enNOL5MXAM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F706064F-626C-4101-85E2-AE2B91930501}"/>
              </a:ext>
            </a:extLst>
          </p:cNvPr>
          <p:cNvSpPr txBox="1"/>
          <p:nvPr/>
        </p:nvSpPr>
        <p:spPr>
          <a:xfrm>
            <a:off x="141667" y="257577"/>
            <a:ext cx="30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Реши загонетку: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D1A03C32-3A94-48D1-B7E9-F2F8B39D8872}"/>
              </a:ext>
            </a:extLst>
          </p:cNvPr>
          <p:cNvSpPr txBox="1"/>
          <p:nvPr/>
        </p:nvSpPr>
        <p:spPr>
          <a:xfrm>
            <a:off x="2962141" y="914400"/>
            <a:ext cx="558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Дању лаже, а ноћу је истина. </a:t>
            </a:r>
            <a:endParaRPr lang="sr-Latn-RS" sz="32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45CEDDA-658C-416B-92F7-84C6B7FA25AD}"/>
              </a:ext>
            </a:extLst>
          </p:cNvPr>
          <p:cNvSpPr txBox="1"/>
          <p:nvPr/>
        </p:nvSpPr>
        <p:spPr>
          <a:xfrm>
            <a:off x="7765961" y="5297269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/>
              <a:t>САН</a:t>
            </a:r>
            <a:endParaRPr lang="sr-Latn-RS" sz="3600" dirty="0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AE0DB7D8-CCA8-40A2-800F-19604FCB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Дупало Мирјана ОШ " Краљ Петар II  Карађорђевић"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8FC54467-D688-4484-A10A-B50B8C73FCA7}"/>
              </a:ext>
            </a:extLst>
          </p:cNvPr>
          <p:cNvSpPr/>
          <p:nvPr/>
        </p:nvSpPr>
        <p:spPr>
          <a:xfrm>
            <a:off x="926388" y="994621"/>
            <a:ext cx="730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5. Издвој,  у табелу, из песме све именице и глаголе. </a:t>
            </a:r>
            <a:endParaRPr lang="sr-Latn-RS" sz="2400" b="1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7E8DCC8C-C99C-4F99-B115-487E360F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18086"/>
              </p:ext>
            </p:extLst>
          </p:nvPr>
        </p:nvGraphicFramePr>
        <p:xfrm>
          <a:off x="3647607" y="1842122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3358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575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ИМЕНИЦЕ</a:t>
                      </a:r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 ГЛАГОЛИ</a:t>
                      </a:r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5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376233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18E7899E-C0F5-448A-9EFB-ED546CB1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4063030"/>
            <a:ext cx="47434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2F3086B6-4725-482E-9ED1-0B67E91E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3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18E7899E-C0F5-448A-9EFB-ED546CB1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84" y="262194"/>
            <a:ext cx="47434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2F3086B6-4725-482E-9ED1-0B67E91E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6BB88190-272D-499D-93CF-DA1642A46A57}"/>
              </a:ext>
            </a:extLst>
          </p:cNvPr>
          <p:cNvSpPr txBox="1"/>
          <p:nvPr/>
        </p:nvSpPr>
        <p:spPr>
          <a:xfrm>
            <a:off x="366486" y="460738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</a:rPr>
              <a:t>ИДЕЈА : слике са интернета.</a:t>
            </a:r>
          </a:p>
          <a:p>
            <a:r>
              <a:rPr lang="sr-Cyrl-RS" sz="2400" dirty="0">
                <a:solidFill>
                  <a:schemeClr val="bg1"/>
                </a:solidFill>
              </a:rPr>
              <a:t>И наставни лист </a:t>
            </a:r>
            <a:r>
              <a:rPr lang="sr-Latn-R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https://jujamilica.files.wordpress.com/</a:t>
            </a:r>
            <a:endParaRPr 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0316EB00-B08D-4B07-8AFD-A2F1BAE6661F}"/>
              </a:ext>
            </a:extLst>
          </p:cNvPr>
          <p:cNvSpPr/>
          <p:nvPr/>
        </p:nvSpPr>
        <p:spPr>
          <a:xfrm>
            <a:off x="6720115" y="232228"/>
            <a:ext cx="4963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Сањари су људи који снивају и на јави. Највећи сањари су уметници (песници, писци, сликари, музичари...)</a:t>
            </a:r>
            <a:endParaRPr lang="sr-Latn-RS" sz="2800" b="1" dirty="0">
              <a:solidFill>
                <a:schemeClr val="bg1"/>
              </a:solidFill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EF1FFA6F-4379-4403-8A99-889D40287485}"/>
              </a:ext>
            </a:extLst>
          </p:cNvPr>
          <p:cNvSpPr txBox="1"/>
          <p:nvPr/>
        </p:nvSpPr>
        <p:spPr>
          <a:xfrm>
            <a:off x="7794171" y="4165600"/>
            <a:ext cx="384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СУ САЊАРИ?</a:t>
            </a:r>
            <a:endParaRPr lang="sr-Latn-R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A01F13F6-23BE-4F74-A6A6-DAFF35D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176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15681F5B-8889-46F9-BC75-799E83675727}"/>
              </a:ext>
            </a:extLst>
          </p:cNvPr>
          <p:cNvSpPr/>
          <p:nvPr/>
        </p:nvSpPr>
        <p:spPr>
          <a:xfrm>
            <a:off x="7649028" y="322559"/>
            <a:ext cx="43397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„Циц“ </a:t>
            </a:r>
          </a:p>
          <a:p>
            <a:endParaRPr lang="sr-Cyrl-RS" sz="4000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Бранко </a:t>
            </a:r>
            <a:endParaRPr lang="sr-Latn-RS" sz="4000" b="1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Радичевић</a:t>
            </a:r>
            <a:endParaRPr lang="sr-Latn-RS" sz="4000" b="1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r>
              <a:rPr lang="sr-Cyrl-RS" sz="4000" dirty="0">
                <a:solidFill>
                  <a:schemeClr val="bg1"/>
                </a:solidFill>
              </a:rPr>
              <a:t>(Рибарчета сан) </a:t>
            </a: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58FE0D81-BDFF-4115-8357-F160437A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7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AC9806A-DB5A-4E43-8E5C-1DFB2BF19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6" y="1310140"/>
            <a:ext cx="3647849" cy="48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Pravougaonik 7">
            <a:extLst>
              <a:ext uri="{FF2B5EF4-FFF2-40B4-BE49-F238E27FC236}">
                <a16:creationId xmlns:a16="http://schemas.microsoft.com/office/drawing/2014/main" id="{05DE0D9D-5111-4657-BAE4-F2C30E196E98}"/>
              </a:ext>
            </a:extLst>
          </p:cNvPr>
          <p:cNvSpPr/>
          <p:nvPr/>
        </p:nvSpPr>
        <p:spPr>
          <a:xfrm>
            <a:off x="4818742" y="363915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3200" b="1" dirty="0"/>
              <a:t>Бранко Радичевић (1824–1853)</a:t>
            </a:r>
          </a:p>
          <a:p>
            <a:r>
              <a:rPr lang="sr-Cyrl-RS" sz="3200" b="1" dirty="0"/>
              <a:t>Био је српски романтичарски песник. Поштовао је реформу правописа српског језика</a:t>
            </a:r>
          </a:p>
          <a:p>
            <a:r>
              <a:rPr lang="sr-Cyrl-RS" sz="3200" b="1" dirty="0"/>
              <a:t>коју је спровео Вук Стефановић Караџић, као и увођење народног језика у књижевности.</a:t>
            </a:r>
          </a:p>
          <a:p>
            <a:r>
              <a:rPr lang="sr-Cyrl-RS" sz="3200" b="1" dirty="0"/>
              <a:t>Издао је две збирке песама „Песма </a:t>
            </a:r>
            <a:r>
              <a:rPr lang="sr-Latn-RS" sz="3200" b="1" dirty="0"/>
              <a:t>I, II“, </a:t>
            </a:r>
            <a:r>
              <a:rPr lang="sr-Cyrl-RS" sz="3200" b="1" dirty="0"/>
              <a:t>а трећа збирка је издата после његове смрти.</a:t>
            </a:r>
          </a:p>
          <a:p>
            <a:r>
              <a:rPr lang="sr-Cyrl-RS" sz="3200" b="1" dirty="0"/>
              <a:t>Његове најпознатије песме су: „Ђачки растанак“, „Кад </a:t>
            </a:r>
            <a:r>
              <a:rPr lang="sr-Cyrl-RS" sz="3200" b="1" dirty="0" err="1"/>
              <a:t>млидијах</a:t>
            </a:r>
            <a:r>
              <a:rPr lang="sr-Cyrl-RS" sz="3200" b="1" dirty="0"/>
              <a:t> умрети“.</a:t>
            </a:r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B0D5E0D4-DFBB-4AAF-A48A-0222248B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150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2E60F04C-D5E7-4A0F-B397-7F0242662330}"/>
              </a:ext>
            </a:extLst>
          </p:cNvPr>
          <p:cNvSpPr/>
          <p:nvPr/>
        </p:nvSpPr>
        <p:spPr>
          <a:xfrm>
            <a:off x="682173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                                             Циц!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Aл' се небо осме'ива,</a:t>
            </a:r>
          </a:p>
          <a:p>
            <a:r>
              <a:rPr lang="ru-RU" sz="2400" b="1" dirty="0"/>
              <a:t>Ал' се река плави,</a:t>
            </a:r>
          </a:p>
          <a:p>
            <a:r>
              <a:rPr lang="ru-RU" sz="2400" b="1" dirty="0"/>
              <a:t>А рибарче у чун снива</a:t>
            </a:r>
          </a:p>
          <a:p>
            <a:r>
              <a:rPr lang="ru-RU" sz="2400" b="1" dirty="0"/>
              <a:t>Јасно к'ô на јави.</a:t>
            </a:r>
          </a:p>
          <a:p>
            <a:endParaRPr lang="ru-RU" sz="2400" b="1" dirty="0"/>
          </a:p>
          <a:p>
            <a:r>
              <a:rPr lang="ru-RU" sz="2400" b="1" dirty="0"/>
              <a:t>Он 'итнуо удичицу,</a:t>
            </a:r>
          </a:p>
          <a:p>
            <a:r>
              <a:rPr lang="ru-RU" sz="2400" b="1" dirty="0"/>
              <a:t>Рибицу је стек'ô,</a:t>
            </a:r>
          </a:p>
          <a:p>
            <a:r>
              <a:rPr lang="ru-RU" sz="2400" b="1" dirty="0"/>
              <a:t>Метнуо на жеравицу,</a:t>
            </a:r>
          </a:p>
          <a:p>
            <a:r>
              <a:rPr lang="ru-RU" sz="2400" b="1" dirty="0"/>
              <a:t>Па је тако пек'ô.</a:t>
            </a:r>
          </a:p>
          <a:p>
            <a:endParaRPr lang="ru-RU" sz="2400" b="1" dirty="0"/>
          </a:p>
          <a:p>
            <a:r>
              <a:rPr lang="ru-RU" sz="2400" b="1" dirty="0"/>
              <a:t>„Жеравицо, де се труди,</a:t>
            </a:r>
          </a:p>
          <a:p>
            <a:r>
              <a:rPr lang="ru-RU" sz="2400" b="1" dirty="0"/>
              <a:t>Немој тако споро.“</a:t>
            </a:r>
          </a:p>
          <a:p>
            <a:r>
              <a:rPr lang="ru-RU" sz="2400" b="1" dirty="0"/>
              <a:t>Рибица му веће руди,</a:t>
            </a:r>
          </a:p>
          <a:p>
            <a:r>
              <a:rPr lang="ru-RU" sz="2400" b="1" dirty="0"/>
              <a:t>Готова је скоро.</a:t>
            </a:r>
          </a:p>
          <a:p>
            <a:endParaRPr lang="ru-RU" sz="2400" b="1" dirty="0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F9353CEA-A622-412B-B802-74D408147E4C}"/>
              </a:ext>
            </a:extLst>
          </p:cNvPr>
          <p:cNvSpPr/>
          <p:nvPr/>
        </p:nvSpPr>
        <p:spPr>
          <a:xfrm>
            <a:off x="4368801" y="738664"/>
            <a:ext cx="43978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Руди риба — јоште мало —</a:t>
            </a:r>
          </a:p>
          <a:p>
            <a:r>
              <a:rPr lang="ru-RU" sz="2400" b="1" dirty="0"/>
              <a:t>Сад му је печена,</a:t>
            </a:r>
          </a:p>
          <a:p>
            <a:r>
              <a:rPr lang="ru-RU" sz="2400" b="1" dirty="0"/>
              <a:t>Срце му се заиграло:</a:t>
            </a:r>
          </a:p>
          <a:p>
            <a:r>
              <a:rPr lang="ru-RU" sz="2400" b="1" dirty="0"/>
              <a:t>„Амо сад, милена!</a:t>
            </a:r>
          </a:p>
          <a:p>
            <a:endParaRPr lang="ru-RU" sz="2400" b="1" dirty="0"/>
          </a:p>
          <a:p>
            <a:r>
              <a:rPr lang="ru-RU" sz="2400" b="1" dirty="0"/>
              <a:t>Доле ћемо јако сести,</a:t>
            </a:r>
          </a:p>
          <a:p>
            <a:r>
              <a:rPr lang="ru-RU" sz="2400" b="1" dirty="0"/>
              <a:t>Ал' ће да се слади,</a:t>
            </a:r>
          </a:p>
          <a:p>
            <a:r>
              <a:rPr lang="ru-RU" sz="2400" b="1" dirty="0"/>
              <a:t>Мор'ô би' те, рибо, јести</a:t>
            </a:r>
          </a:p>
          <a:p>
            <a:r>
              <a:rPr lang="ru-RU" sz="2400" b="1" dirty="0"/>
              <a:t>И да није глади.“</a:t>
            </a:r>
          </a:p>
          <a:p>
            <a:endParaRPr lang="ru-RU" sz="2400" b="1" dirty="0"/>
          </a:p>
          <a:p>
            <a:r>
              <a:rPr lang="ru-RU" sz="2400" b="1" dirty="0"/>
              <a:t>Па је узе, па њом брже</a:t>
            </a:r>
          </a:p>
          <a:p>
            <a:r>
              <a:rPr lang="ru-RU" sz="2400" b="1" dirty="0"/>
              <a:t>Да примакне к усти,</a:t>
            </a:r>
          </a:p>
          <a:p>
            <a:r>
              <a:rPr lang="ru-RU" sz="2400" b="1" dirty="0"/>
              <a:t>Чун се љуљну, он се трже,</a:t>
            </a:r>
          </a:p>
          <a:p>
            <a:r>
              <a:rPr lang="ru-RU" sz="2400" b="1" dirty="0"/>
              <a:t>Оде санак пусти.</a:t>
            </a:r>
          </a:p>
          <a:p>
            <a:endParaRPr lang="ru-RU" sz="2400" b="1" dirty="0"/>
          </a:p>
          <a:p>
            <a:r>
              <a:rPr lang="ru-RU" sz="2400" b="1" dirty="0"/>
              <a:t>(1843, 27. нов.)</a:t>
            </a:r>
          </a:p>
        </p:txBody>
      </p:sp>
      <p:pic>
        <p:nvPicPr>
          <p:cNvPr id="6" name="Mediji na mreži 5" title="￐ﾦ￐ﾸ￑ﾆ, ￐ﾑ￑ﾀ￐ﾰ￐ﾽ￐ﾺ￐ﾾ ￐ﾠ￐ﾰ￐ﾴ￐ﾸ￑ﾇ￐ﾵ￐ﾲ￐ﾸ￑ﾛ">
            <a:hlinkClick r:id="" action="ppaction://media"/>
            <a:extLst>
              <a:ext uri="{FF2B5EF4-FFF2-40B4-BE49-F238E27FC236}">
                <a16:creationId xmlns:a16="http://schemas.microsoft.com/office/drawing/2014/main" id="{AD626891-0C02-4C06-94BA-7A090C44A5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93578" y="3929743"/>
            <a:ext cx="3219450" cy="2412834"/>
          </a:xfrm>
          <a:prstGeom prst="rect">
            <a:avLst/>
          </a:prstGeom>
        </p:spPr>
      </p:pic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9404E39A-D00E-4549-A3E3-0D213C3A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759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id="{236F5A10-8928-4363-B77B-796AC9F60348}"/>
              </a:ext>
            </a:extLst>
          </p:cNvPr>
          <p:cNvSpPr/>
          <p:nvPr/>
        </p:nvSpPr>
        <p:spPr>
          <a:xfrm>
            <a:off x="1140096" y="391886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 песме: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9B8AC924-3A40-4805-8433-67FAE016A556}"/>
              </a:ext>
            </a:extLst>
          </p:cNvPr>
          <p:cNvSpPr/>
          <p:nvPr/>
        </p:nvSpPr>
        <p:spPr>
          <a:xfrm>
            <a:off x="2270764" y="3141506"/>
            <a:ext cx="6960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sr-Cyrl-RS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>
                <a:solidFill>
                  <a:srgbClr val="002060"/>
                </a:solidFill>
              </a:rPr>
              <a:t>иметили сте да је у неким речима је изостављено слово, па се уместо слова користи апостроф. Апостроф је знак (') и значи да је на том месту изостављено слово.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61E10FAF-F5C5-437D-B118-34D2518F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69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>
            <a:extLst>
              <a:ext uri="{FF2B5EF4-FFF2-40B4-BE49-F238E27FC236}">
                <a16:creationId xmlns:a16="http://schemas.microsoft.com/office/drawing/2014/main" id="{69FC974D-9E91-49D3-B87B-A17321D88C7F}"/>
              </a:ext>
            </a:extLst>
          </p:cNvPr>
          <p:cNvSpPr/>
          <p:nvPr/>
        </p:nvSpPr>
        <p:spPr>
          <a:xfrm>
            <a:off x="4841239" y="-20320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 песме: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EFE627D-CBDA-4BEA-9D2B-EEA9646DB211}"/>
              </a:ext>
            </a:extLst>
          </p:cNvPr>
          <p:cNvSpPr/>
          <p:nvPr/>
        </p:nvSpPr>
        <p:spPr>
          <a:xfrm>
            <a:off x="377371" y="258466"/>
            <a:ext cx="6807199" cy="641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Књижевни род: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лирика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Књижевна врста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песма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Непознате речи: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-циц – нешто се неочекивано појавило испред носа, а онда је још брже нестало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-чун – чамац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-снива – сања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јава– стварност, будно стање, супротно од сна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'</a:t>
            </a:r>
            <a:r>
              <a:rPr lang="sr-Cyrl-RS" sz="2400" dirty="0" err="1">
                <a:solidFill>
                  <a:srgbClr val="002060"/>
                </a:solidFill>
              </a:rPr>
              <a:t>итнуо</a:t>
            </a:r>
            <a:r>
              <a:rPr lang="sr-Cyrl-RS" sz="2400" dirty="0">
                <a:solidFill>
                  <a:srgbClr val="002060"/>
                </a:solidFill>
              </a:rPr>
              <a:t> (хитнуо) – забацио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-метнуо – ставио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жеравица – жар, ужарени комади дрвета, угља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-руди – постаје црвена, румени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-јоште – још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</a:t>
            </a:r>
            <a:r>
              <a:rPr lang="sr-Cyrl-RS" sz="2400" dirty="0" err="1">
                <a:solidFill>
                  <a:srgbClr val="002060"/>
                </a:solidFill>
              </a:rPr>
              <a:t>милена</a:t>
            </a:r>
            <a:r>
              <a:rPr lang="sr-Cyrl-RS" sz="2400" dirty="0">
                <a:solidFill>
                  <a:srgbClr val="002060"/>
                </a:solidFill>
              </a:rPr>
              <a:t> – мила, драга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 -јако – сада, одмах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-санак – сан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-пусти – лажан, нестваран</a:t>
            </a:r>
            <a:endParaRPr lang="sr-Cyrl-RS" sz="24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0BEB27BE-B05E-439F-A3A5-27FDDA78E9DC}"/>
              </a:ext>
            </a:extLst>
          </p:cNvPr>
          <p:cNvSpPr/>
          <p:nvPr/>
        </p:nvSpPr>
        <p:spPr>
          <a:xfrm>
            <a:off x="6937830" y="1343861"/>
            <a:ext cx="4644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Мотив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: Снови.</a:t>
            </a:r>
          </a:p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Строфа: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4 стиха у строфи (катрен),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песма има шест строфа.</a:t>
            </a:r>
          </a:p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Стих: 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песма има 24 стиха. Римују се први и трећи; други и четврти (укрштена рима).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87B13E26-322E-4F84-A6E8-F561862E9881}"/>
              </a:ext>
            </a:extLst>
          </p:cNvPr>
          <p:cNvSpPr/>
          <p:nvPr/>
        </p:nvSpPr>
        <p:spPr>
          <a:xfrm>
            <a:off x="8011884" y="4087230"/>
            <a:ext cx="2743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Aл' се небо </a:t>
            </a:r>
            <a:r>
              <a:rPr lang="ru-RU" sz="2000" b="1" dirty="0">
                <a:solidFill>
                  <a:srgbClr val="FF0000"/>
                </a:solidFill>
              </a:rPr>
              <a:t>осмеива,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Ал' се река </a:t>
            </a:r>
            <a:r>
              <a:rPr lang="ru-RU" sz="2000" b="1" dirty="0">
                <a:solidFill>
                  <a:schemeClr val="accent2"/>
                </a:solidFill>
              </a:rPr>
              <a:t>плави,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 рибарче у чун </a:t>
            </a:r>
            <a:r>
              <a:rPr lang="ru-RU" sz="2000" b="1" dirty="0">
                <a:solidFill>
                  <a:srgbClr val="FF0000"/>
                </a:solidFill>
              </a:rPr>
              <a:t>снива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Јасно кô на </a:t>
            </a:r>
            <a:r>
              <a:rPr lang="ru-RU" sz="2000" b="1" dirty="0">
                <a:solidFill>
                  <a:schemeClr val="accent2"/>
                </a:solidFill>
              </a:rPr>
              <a:t>јави.</a:t>
            </a:r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99804C10-A496-4B3B-9C9D-1F0CC387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29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id="{236F5A10-8928-4363-B77B-796AC9F60348}"/>
              </a:ext>
            </a:extLst>
          </p:cNvPr>
          <p:cNvSpPr/>
          <p:nvPr/>
        </p:nvSpPr>
        <p:spPr>
          <a:xfrm>
            <a:off x="3128554" y="-188685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 песме: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9B8AC924-3A40-4805-8433-67FAE016A556}"/>
              </a:ext>
            </a:extLst>
          </p:cNvPr>
          <p:cNvSpPr/>
          <p:nvPr/>
        </p:nvSpPr>
        <p:spPr>
          <a:xfrm>
            <a:off x="2038536" y="1348800"/>
            <a:ext cx="90648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Да ли може небо да се осмехива? Ко може да се осмехива? Где се налази рибарче? Шта рибарче сања? У чему рибарче ужива? Како се обраћа жеравици? Зашто му је срце заиграло? Како се обраћа уловљеној риби? Чему се радовао и надао? Зашто песник користи три тачке? Шта се догодило када се чамац љуљнуо? Коме се све рибарче обраћа?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Обраћа им се као да су жива бића.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0A15AF8-AE87-4997-9064-AB289322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72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39C00401-2997-44CC-985E-8291D7231361}"/>
              </a:ext>
            </a:extLst>
          </p:cNvPr>
          <p:cNvSpPr txBox="1"/>
          <p:nvPr/>
        </p:nvSpPr>
        <p:spPr>
          <a:xfrm>
            <a:off x="957943" y="217715"/>
            <a:ext cx="4455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Напиши у свеску правилно дате речи.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ал' – али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стек'о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осме'ива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пек'о – 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к'о – ____________________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мор'о – 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'итнуо – _________________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би' – __________________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EA9F6F27-D109-40A4-BEFE-00F8A32D1AA3}"/>
              </a:ext>
            </a:extLst>
          </p:cNvPr>
          <p:cNvSpPr/>
          <p:nvPr/>
        </p:nvSpPr>
        <p:spPr>
          <a:xfrm>
            <a:off x="5225142" y="1138535"/>
            <a:ext cx="6836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Напиши основно значење речи која означава нешто умањено.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а) рибарче – рибар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в) рибица – 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б) удичица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г) санак – ________________ 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7D1218B2-E4A5-4AD7-9A23-AA35BD058F69}"/>
              </a:ext>
            </a:extLst>
          </p:cNvPr>
          <p:cNvSpPr/>
          <p:nvPr/>
        </p:nvSpPr>
        <p:spPr>
          <a:xfrm>
            <a:off x="1683657" y="4367679"/>
            <a:ext cx="904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Издвој све придеве из дате песме: </a:t>
            </a:r>
            <a:r>
              <a:rPr lang="ru-RU" sz="2400" b="1" dirty="0">
                <a:solidFill>
                  <a:srgbClr val="002060"/>
                </a:solidFill>
              </a:rPr>
              <a:t>________________________</a:t>
            </a:r>
          </a:p>
          <a:p>
            <a:endParaRPr lang="ru-RU" sz="2400" b="1" dirty="0"/>
          </a:p>
          <a:p>
            <a:r>
              <a:rPr lang="ru-RU" sz="2400" b="1" dirty="0"/>
              <a:t>4. Напиши особине овог рибара: </a:t>
            </a:r>
            <a:r>
              <a:rPr lang="ru-RU" sz="2400" b="1" dirty="0">
                <a:solidFill>
                  <a:srgbClr val="002060"/>
                </a:solidFill>
              </a:rPr>
              <a:t>__________________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A34D5E7-AB8D-4FAB-B73F-9AD6457D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050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764</Words>
  <Application>Microsoft Office PowerPoint</Application>
  <PresentationFormat>Široki ekran</PresentationFormat>
  <Paragraphs>117</Paragraphs>
  <Slides>11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25</cp:revision>
  <dcterms:created xsi:type="dcterms:W3CDTF">2020-05-09T17:34:05Z</dcterms:created>
  <dcterms:modified xsi:type="dcterms:W3CDTF">2020-05-09T20:33:58Z</dcterms:modified>
</cp:coreProperties>
</file>